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68" r:id="rId5"/>
    <p:sldId id="275" r:id="rId6"/>
    <p:sldId id="259" r:id="rId7"/>
    <p:sldId id="274" r:id="rId8"/>
    <p:sldId id="270" r:id="rId9"/>
    <p:sldId id="271" r:id="rId10"/>
    <p:sldId id="272" r:id="rId11"/>
    <p:sldId id="273" r:id="rId12"/>
  </p:sldIdLst>
  <p:sldSz cx="9144000" cy="5715000" type="screen16x10"/>
  <p:notesSz cx="6797675" cy="9874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3" autoAdjust="0"/>
    <p:restoredTop sz="69146" autoAdjust="0"/>
  </p:normalViewPr>
  <p:slideViewPr>
    <p:cSldViewPr>
      <p:cViewPr varScale="1">
        <p:scale>
          <a:sx n="53" d="100"/>
          <a:sy n="53" d="100"/>
        </p:scale>
        <p:origin x="1372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23-05-2019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41363"/>
            <a:ext cx="5921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34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62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58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849388"/>
            <a:ext cx="7772400" cy="1225021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skrive titel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23.05.2019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433564"/>
            <a:ext cx="7776864" cy="1200133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skrive undertitel, navn mv.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84" y="4827352"/>
            <a:ext cx="1298096" cy="7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721596"/>
            <a:ext cx="5486400" cy="47228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510646"/>
            <a:ext cx="5486400" cy="3066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316765"/>
            <a:ext cx="5486400" cy="4249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9C4B-1D39-4DCF-A264-F5BAD2AD9F6E}" type="datetime3">
              <a:rPr lang="da-DK" smtClean="0"/>
              <a:t>23.05.2019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AAD-6C02-4800-BFD8-516995E2C907}" type="datetime3">
              <a:rPr lang="da-DK" smtClean="0"/>
              <a:t>23.05.2019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6" y="3001516"/>
            <a:ext cx="7632848" cy="1728191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001516"/>
            <a:ext cx="7488832" cy="172819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899-5D0B-48A0-BBF1-AD7C4BEC6142}" type="datetime3">
              <a:rPr lang="da-DK" smtClean="0"/>
              <a:t>23.05.2019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5"/>
            <a:ext cx="9136136" cy="571008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077413"/>
            <a:ext cx="7920880" cy="13201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5395"/>
            <a:ext cx="7772400" cy="1225021"/>
          </a:xfrm>
        </p:spPr>
        <p:txBody>
          <a:bodyPr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23.05.2019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80057"/>
            <a:ext cx="1296144" cy="6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3BCC-6FC8-4C7D-A6DF-04C07E19DAD2}" type="datetime3">
              <a:rPr lang="da-DK" smtClean="0"/>
              <a:t>23.05.2019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FBDB-5870-4F54-B460-8377AA42866C}" type="datetime3">
              <a:rPr lang="da-DK" smtClean="0"/>
              <a:t>23.05.2019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68215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487476"/>
            <a:ext cx="7772400" cy="1135063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237320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9256-6EFB-4044-9372-A45B1AE2B795}" type="datetime3">
              <a:rPr lang="da-DK" smtClean="0"/>
              <a:t>23.05.2019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EC61-97C2-490D-BF66-6AF4E08F8683}" type="datetime3">
              <a:rPr lang="da-DK" smtClean="0"/>
              <a:t>23.05.2019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297327"/>
            <a:ext cx="3970784" cy="350438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4716016" y="1297327"/>
            <a:ext cx="3970784" cy="350438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10A3-8B7A-4B78-AE48-0C337C792F8C}" type="datetime3">
              <a:rPr lang="da-DK" smtClean="0"/>
              <a:t>23.05.2019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467544" y="1837387"/>
            <a:ext cx="4032448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4633664" y="1837387"/>
            <a:ext cx="4042792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121-9C5C-4783-821D-F1ABAD167C32}" type="datetime3">
              <a:rPr lang="da-DK" smtClean="0"/>
              <a:t>23.05.2019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3C3-F6CE-4C6C-AC99-04821F771E6F}" type="datetime3">
              <a:rPr lang="da-DK" smtClean="0"/>
              <a:t>23.05.2019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5337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711-8C3B-408F-87AD-E09A0080C459}" type="datetime3">
              <a:rPr lang="da-DK" smtClean="0"/>
              <a:t>23.05.2019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3635896" y="217207"/>
            <a:ext cx="4824536" cy="45125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46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672FD3C4-C349-4C63-9C2F-4FD4F5A483CE}" type="datetime3">
              <a:rPr lang="da-DK" smtClean="0"/>
              <a:t>23.05.2019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73724"/>
            <a:ext cx="1296144" cy="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jdirektoratet.dk/DA/viden_og_data/temaer/Selvkoerendebiler/Sider/default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Hvis </a:t>
            </a:r>
            <a:r>
              <a:rPr lang="da-DK" dirty="0" smtClean="0"/>
              <a:t>Autonom Mobilitet </a:t>
            </a:r>
            <a:r>
              <a:rPr lang="da-DK" dirty="0"/>
              <a:t>er svaret – hvad er så </a:t>
            </a:r>
            <a:r>
              <a:rPr lang="da-DK" dirty="0" smtClean="0"/>
              <a:t>problemet?</a:t>
            </a:r>
            <a:endParaRPr lang="da-DK" sz="1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Harry Lahrmann</a:t>
            </a:r>
            <a:br>
              <a:rPr lang="da-DK" dirty="0" smtClean="0"/>
            </a:br>
            <a:r>
              <a:rPr lang="da-DK" dirty="0" smtClean="0"/>
              <a:t>Veje, Trafik og Transport</a:t>
            </a:r>
            <a:endParaRPr lang="da-DK" dirty="0"/>
          </a:p>
          <a:p>
            <a:r>
              <a:rPr lang="da-DK" dirty="0"/>
              <a:t>Aalborg </a:t>
            </a:r>
            <a:r>
              <a:rPr lang="da-DK" dirty="0" smtClean="0"/>
              <a:t>Universitet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327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Godstransport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Platooning</a:t>
            </a:r>
            <a:endParaRPr lang="da-DK" dirty="0" smtClean="0"/>
          </a:p>
          <a:p>
            <a:r>
              <a:rPr lang="da-DK" dirty="0"/>
              <a:t>Autonome lastbiler</a:t>
            </a:r>
          </a:p>
        </p:txBody>
      </p:sp>
      <p:pic>
        <p:nvPicPr>
          <p:cNvPr id="5" name="Picture 4" descr="Billedresultat for platooning trucks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18332"/>
            <a:ext cx="3970337" cy="20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m.dk/sites/default/files/styles/750px/public/Einride_T-pod_DBSchenker_1.jpg?itok=RujuKY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24" y="1611190"/>
            <a:ext cx="5292116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4060914" y="408691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a-DK" sz="1200" dirty="0"/>
              <a:t>Verdens første selvkørende, elektriske lastbil uden førerhus er netop sat i rute på DB </a:t>
            </a:r>
            <a:r>
              <a:rPr lang="da-DK" sz="1200" dirty="0" err="1"/>
              <a:t>Schenkers</a:t>
            </a:r>
            <a:r>
              <a:rPr lang="da-DK" sz="1200" dirty="0"/>
              <a:t> terminalområde i svenske Jönköping.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569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Udviklingen </a:t>
            </a:r>
            <a:r>
              <a:rPr lang="da-DK" dirty="0"/>
              <a:t>vil gå mod autonome biler, men </a:t>
            </a:r>
            <a:r>
              <a:rPr lang="da-DK" dirty="0" smtClean="0"/>
              <a:t>vi </a:t>
            </a:r>
            <a:r>
              <a:rPr lang="da-DK" dirty="0"/>
              <a:t>kommer </a:t>
            </a:r>
            <a:r>
              <a:rPr lang="da-DK" dirty="0" smtClean="0"/>
              <a:t>aldrig til </a:t>
            </a:r>
            <a:r>
              <a:rPr lang="da-DK" dirty="0" err="1"/>
              <a:t>level</a:t>
            </a:r>
            <a:r>
              <a:rPr lang="da-DK" dirty="0"/>
              <a:t> 5 på alle veje – måske på et lukket vejsystem – motorveje og et tilgrænsende vejsystem</a:t>
            </a:r>
            <a:r>
              <a:rPr lang="da-DK" dirty="0" smtClean="0"/>
              <a:t>.</a:t>
            </a:r>
            <a:r>
              <a:rPr lang="da-DK" dirty="0"/>
              <a:t> </a:t>
            </a:r>
          </a:p>
          <a:p>
            <a:r>
              <a:rPr lang="da-DK" dirty="0" smtClean="0"/>
              <a:t>En </a:t>
            </a:r>
            <a:r>
              <a:rPr lang="da-DK" dirty="0"/>
              <a:t>evolution og ikke en revolution– for businesscasen er ikke stor.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0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ledresultat for selvkÃ¸rende biler vesthimm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0" y="1201316"/>
            <a:ext cx="5741368" cy="32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 rot="20433975">
            <a:off x="1720729" y="3517144"/>
            <a:ext cx="619268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Hvis Autonom Mobilitet er svaret – hvad er så problemet?</a:t>
            </a:r>
          </a:p>
        </p:txBody>
      </p:sp>
    </p:spTree>
    <p:extLst>
      <p:ext uri="{BB962C8B-B14F-4D97-AF65-F5344CB8AC3E}">
        <p14:creationId xmlns:p14="http://schemas.microsoft.com/office/powerpoint/2010/main" val="2145388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1196"/>
            <a:ext cx="5256584" cy="48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Transportens konsekvenser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Trængsel</a:t>
            </a:r>
          </a:p>
          <a:p>
            <a:pPr lvl="0"/>
            <a:r>
              <a:rPr lang="da-DK" dirty="0"/>
              <a:t>Ulykker</a:t>
            </a:r>
          </a:p>
          <a:p>
            <a:pPr lvl="0"/>
            <a:r>
              <a:rPr lang="da-DK" dirty="0"/>
              <a:t>Utryghed</a:t>
            </a:r>
          </a:p>
          <a:p>
            <a:pPr lvl="0"/>
            <a:r>
              <a:rPr lang="da-DK" dirty="0"/>
              <a:t>CO2</a:t>
            </a:r>
          </a:p>
          <a:p>
            <a:pPr lvl="0"/>
            <a:r>
              <a:rPr lang="da-DK" dirty="0" smtClean="0"/>
              <a:t>Luftforurening</a:t>
            </a:r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4788024" y="1849388"/>
            <a:ext cx="252028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Vil Autonom Mobilitet hjælpe os med at løse disse problemer?</a:t>
            </a:r>
          </a:p>
        </p:txBody>
      </p:sp>
    </p:spTree>
    <p:extLst>
      <p:ext uri="{BB962C8B-B14F-4D97-AF65-F5344CB8AC3E}">
        <p14:creationId xmlns:p14="http://schemas.microsoft.com/office/powerpoint/2010/main" val="1165393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Udviklingsretninger </a:t>
            </a:r>
            <a:r>
              <a:rPr lang="da-DK" dirty="0"/>
              <a:t>og potentialer </a:t>
            </a:r>
            <a:r>
              <a:rPr lang="da-DK" dirty="0" smtClean="0"/>
              <a:t>for </a:t>
            </a:r>
            <a:r>
              <a:rPr lang="da-DK" dirty="0"/>
              <a:t>autonome biler: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Persontransport: </a:t>
            </a:r>
            <a:endParaRPr lang="da-DK" sz="1100" dirty="0"/>
          </a:p>
          <a:p>
            <a:pPr lvl="1"/>
            <a:r>
              <a:rPr lang="da-DK" dirty="0"/>
              <a:t>Autonome personbiler</a:t>
            </a:r>
            <a:endParaRPr lang="da-DK" sz="1100" dirty="0"/>
          </a:p>
          <a:p>
            <a:pPr lvl="1"/>
            <a:r>
              <a:rPr lang="da-DK" dirty="0"/>
              <a:t>Autonome rutebusser. </a:t>
            </a:r>
            <a:endParaRPr lang="da-DK" sz="1100" dirty="0"/>
          </a:p>
          <a:p>
            <a:pPr lvl="0"/>
            <a:r>
              <a:rPr lang="da-DK" dirty="0"/>
              <a:t>Godstransport: </a:t>
            </a:r>
            <a:endParaRPr lang="da-DK" sz="1100" dirty="0"/>
          </a:p>
          <a:p>
            <a:pPr lvl="1"/>
            <a:r>
              <a:rPr lang="da-DK" dirty="0" err="1" smtClean="0"/>
              <a:t>Platooning</a:t>
            </a:r>
            <a:endParaRPr lang="da-DK" sz="1100" dirty="0"/>
          </a:p>
          <a:p>
            <a:pPr lvl="1"/>
            <a:r>
              <a:rPr lang="da-DK" dirty="0"/>
              <a:t>Autonome lastbiler. </a:t>
            </a:r>
            <a:endParaRPr lang="da-DK" sz="11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2489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aultan.org/uploads/2006/10/siemens_sign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392" y="228865"/>
            <a:ext cx="3672408" cy="5082919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Autonome personbiler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Chaufførstøttesystemer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816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53941"/>
            <a:ext cx="5997872" cy="351599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580112" y="451368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hlinkClick r:id="rId3"/>
              </a:rPr>
              <a:t>Kilde: http</a:t>
            </a:r>
            <a:r>
              <a:rPr lang="da-DK" sz="1200" dirty="0">
                <a:hlinkClick r:id="rId3"/>
              </a:rPr>
              <a:t>://www.vejdirektoratet.dk</a:t>
            </a:r>
            <a:r>
              <a:rPr lang="da-DK" sz="1200" dirty="0" smtClean="0">
                <a:hlinkClick r:id="rId3"/>
              </a:rPr>
              <a:t>/</a:t>
            </a:r>
            <a:endParaRPr lang="da-DK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Autonome </a:t>
            </a:r>
            <a:r>
              <a:rPr lang="da-DK" dirty="0" smtClean="0"/>
              <a:t>personbiler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570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Autonome </a:t>
            </a:r>
            <a:r>
              <a:rPr lang="da-DK" dirty="0" smtClean="0"/>
              <a:t>personbiler – </a:t>
            </a:r>
            <a:r>
              <a:rPr lang="da-DK" dirty="0" err="1" smtClean="0"/>
              <a:t>level</a:t>
            </a:r>
            <a:r>
              <a:rPr lang="da-DK" dirty="0" smtClean="0"/>
              <a:t> 5 udfordringer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Betalingsvillighed</a:t>
            </a:r>
          </a:p>
          <a:p>
            <a:r>
              <a:rPr lang="da-DK" dirty="0"/>
              <a:t>Kørsel </a:t>
            </a:r>
            <a:r>
              <a:rPr lang="da-DK" dirty="0" smtClean="0"/>
              <a:t>i alt vejr</a:t>
            </a:r>
          </a:p>
          <a:p>
            <a:r>
              <a:rPr lang="da-DK" dirty="0" smtClean="0"/>
              <a:t>Kørsel på alle veje</a:t>
            </a:r>
            <a:endParaRPr lang="da-DK" dirty="0"/>
          </a:p>
          <a:p>
            <a:r>
              <a:rPr lang="da-DK" dirty="0" smtClean="0"/>
              <a:t>Trafiksikkerhed</a:t>
            </a:r>
          </a:p>
          <a:p>
            <a:r>
              <a:rPr lang="da-DK" dirty="0"/>
              <a:t>Sikkerhed i komplekse </a:t>
            </a:r>
            <a:r>
              <a:rPr lang="da-DK" dirty="0" smtClean="0"/>
              <a:t>trafiksituationer</a:t>
            </a:r>
          </a:p>
          <a:p>
            <a:r>
              <a:rPr lang="da-DK" dirty="0"/>
              <a:t>Autonome personbiler </a:t>
            </a:r>
            <a:r>
              <a:rPr lang="da-DK" dirty="0" smtClean="0"/>
              <a:t>og trængsel</a:t>
            </a:r>
          </a:p>
          <a:p>
            <a:pPr lvl="1"/>
            <a:r>
              <a:rPr lang="da-DK" dirty="0" smtClean="0"/>
              <a:t>Motorveje</a:t>
            </a:r>
          </a:p>
          <a:p>
            <a:pPr lvl="1"/>
            <a:r>
              <a:rPr lang="da-DK" dirty="0" smtClean="0"/>
              <a:t>Byer</a:t>
            </a:r>
            <a:endParaRPr lang="da-DK" dirty="0"/>
          </a:p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447134" y="1654972"/>
            <a:ext cx="3013298" cy="1986708"/>
          </a:xfrm>
          <a:prstGeom prst="rect">
            <a:avLst/>
          </a:prstGeom>
        </p:spPr>
      </p:pic>
      <p:pic>
        <p:nvPicPr>
          <p:cNvPr id="8" name="Picture 2" descr="Billedresultat for veje tÃ¥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01" y="1664220"/>
            <a:ext cx="3394901" cy="22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lledresultat for trafikulyk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7" y="1620458"/>
            <a:ext cx="3927752" cy="22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lledresultat for trafik cykler bi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7" y="1550959"/>
            <a:ext cx="3805415" cy="23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3383" y="1665400"/>
            <a:ext cx="3233738" cy="2344228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 rot="20433975">
            <a:off x="6464973" y="2410989"/>
            <a:ext cx="144865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+ 30% kapacitet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719" y="1748563"/>
            <a:ext cx="3864748" cy="2364149"/>
          </a:xfrm>
          <a:prstGeom prst="rect">
            <a:avLst/>
          </a:prstGeom>
        </p:spPr>
      </p:pic>
      <p:pic>
        <p:nvPicPr>
          <p:cNvPr id="15" name="Picture 2" descr="https://images.mapillary.com/haz5H2X8TcKSdq7IIZyUGA/thumb-20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83" y="1632902"/>
            <a:ext cx="3168968" cy="23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70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Autonome rutebusser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Chaufførlønninger 60% af omkostningerne</a:t>
            </a:r>
          </a:p>
          <a:p>
            <a:pPr lvl="0"/>
            <a:r>
              <a:rPr lang="da-DK" dirty="0" smtClean="0"/>
              <a:t>Faste ruter </a:t>
            </a:r>
            <a:r>
              <a:rPr lang="da-DK" dirty="0"/>
              <a:t>og mulighed for eget trace og hvor infrastrukturen kan indrettes efter den autonome bus</a:t>
            </a:r>
          </a:p>
          <a:p>
            <a:pPr lvl="0"/>
            <a:r>
              <a:rPr lang="da-DK" dirty="0"/>
              <a:t>Mulighed for fjernkontrol med operatør</a:t>
            </a:r>
          </a:p>
          <a:p>
            <a:endParaRPr lang="da-DK" dirty="0"/>
          </a:p>
        </p:txBody>
      </p:sp>
      <p:pic>
        <p:nvPicPr>
          <p:cNvPr id="5" name="Picture 2" descr="Billedresultat for selvkÃ¸rende bus aalborg Ã¸st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32931"/>
            <a:ext cx="3970337" cy="22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46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engsel_servicehastigheder_lahrmann_trafikdage_2013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Traengsel_servicehastigheder_lahrmann_trafikdage_2013</Template>
  <TotalTime>1478</TotalTime>
  <Words>190</Words>
  <Application>Microsoft Office PowerPoint</Application>
  <PresentationFormat>Skærmshow (16:10)</PresentationFormat>
  <Paragraphs>46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Traengsel_servicehastigheder_lahrmann_trafikdage_2013</vt:lpstr>
      <vt:lpstr>Hvis Autonom Mobilitet er svaret – hvad er så problemet?</vt:lpstr>
      <vt:lpstr>PowerPoint-præsentation</vt:lpstr>
      <vt:lpstr>PowerPoint-præsentation</vt:lpstr>
      <vt:lpstr>Transportens konsekvenser</vt:lpstr>
      <vt:lpstr>Udviklingsretninger og potentialer for autonome biler: </vt:lpstr>
      <vt:lpstr>Autonome personbiler</vt:lpstr>
      <vt:lpstr>Autonome personbiler</vt:lpstr>
      <vt:lpstr>Autonome personbiler – level 5 udfordringer</vt:lpstr>
      <vt:lpstr>Autonome rutebusser</vt:lpstr>
      <vt:lpstr>Godstransport</vt:lpstr>
      <vt:lpstr>Opsamling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Opgørelse af Trængsel Servicehastigheder  og den planlægningsmæssige vinkel</dc:title>
  <dc:creator>Harry Lahrmann</dc:creator>
  <cp:lastModifiedBy>Harry Lahrmann</cp:lastModifiedBy>
  <cp:revision>26</cp:revision>
  <cp:lastPrinted>2013-08-25T15:07:23Z</cp:lastPrinted>
  <dcterms:created xsi:type="dcterms:W3CDTF">2015-10-26T08:40:03Z</dcterms:created>
  <dcterms:modified xsi:type="dcterms:W3CDTF">2019-05-23T06:31:44Z</dcterms:modified>
</cp:coreProperties>
</file>